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2" r:id="rId14"/>
    <p:sldId id="283" r:id="rId15"/>
    <p:sldId id="284" r:id="rId16"/>
    <p:sldId id="268" r:id="rId17"/>
    <p:sldId id="269" r:id="rId18"/>
    <p:sldId id="280" r:id="rId19"/>
    <p:sldId id="281" r:id="rId20"/>
    <p:sldId id="270" r:id="rId21"/>
    <p:sldId id="278" r:id="rId22"/>
    <p:sldId id="279" r:id="rId23"/>
    <p:sldId id="271" r:id="rId24"/>
    <p:sldId id="277" r:id="rId25"/>
    <p:sldId id="272" r:id="rId26"/>
    <p:sldId id="275" r:id="rId27"/>
    <p:sldId id="276" r:id="rId28"/>
    <p:sldId id="273" r:id="rId29"/>
    <p:sldId id="274" r:id="rId30"/>
    <p:sldId id="28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C975-9C17-4844-BC3B-EC4837FB2C57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A2FA-7F21-427C-AB7C-8BA0EB1C6F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C975-9C17-4844-BC3B-EC4837FB2C57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A2FA-7F21-427C-AB7C-8BA0EB1C6F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C975-9C17-4844-BC3B-EC4837FB2C57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A2FA-7F21-427C-AB7C-8BA0EB1C6F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C975-9C17-4844-BC3B-EC4837FB2C57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A2FA-7F21-427C-AB7C-8BA0EB1C6F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C975-9C17-4844-BC3B-EC4837FB2C57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A2FA-7F21-427C-AB7C-8BA0EB1C6F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C975-9C17-4844-BC3B-EC4837FB2C57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A2FA-7F21-427C-AB7C-8BA0EB1C6F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C975-9C17-4844-BC3B-EC4837FB2C57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A2FA-7F21-427C-AB7C-8BA0EB1C6F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C975-9C17-4844-BC3B-EC4837FB2C57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D6A2FA-7F21-427C-AB7C-8BA0EB1C6F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C975-9C17-4844-BC3B-EC4837FB2C57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A2FA-7F21-427C-AB7C-8BA0EB1C6F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C975-9C17-4844-BC3B-EC4837FB2C57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2D6A2FA-7F21-427C-AB7C-8BA0EB1C6F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0CDC975-9C17-4844-BC3B-EC4837FB2C57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A2FA-7F21-427C-AB7C-8BA0EB1C6F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0CDC975-9C17-4844-BC3B-EC4837FB2C57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2D6A2FA-7F21-427C-AB7C-8BA0EB1C6F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7772400" cy="2362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PHILOSOPHY OF 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 err="1"/>
              <a:t>Sâṁkhya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dirty="0"/>
              <a:t>	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3050" y="2743200"/>
            <a:ext cx="7796550" cy="2133600"/>
          </a:xfrm>
        </p:spPr>
        <p:txBody>
          <a:bodyPr/>
          <a:lstStyle/>
          <a:p>
            <a:r>
              <a:rPr lang="en-US" sz="3200" i="1" dirty="0" err="1"/>
              <a:t>prakṛti</a:t>
            </a:r>
            <a:r>
              <a:rPr lang="en-US" sz="3200" i="1" dirty="0"/>
              <a:t> and its </a:t>
            </a:r>
            <a:r>
              <a:rPr lang="en-US" sz="3200" i="1" dirty="0" err="1" smtClean="0"/>
              <a:t>guṇa</a:t>
            </a:r>
            <a:r>
              <a:rPr lang="en-US" sz="3200" i="1" dirty="0" smtClean="0"/>
              <a:t>-s </a:t>
            </a:r>
            <a:r>
              <a:rPr lang="en-US" i="1" dirty="0"/>
              <a:t>	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SHAKTI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the ever active unlimited power it is called </a:t>
            </a:r>
            <a:r>
              <a:rPr lang="en-US" dirty="0" err="1" smtClean="0"/>
              <a:t>Shakti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Prakrti</a:t>
            </a:r>
            <a:r>
              <a:rPr lang="en-US" dirty="0" smtClean="0"/>
              <a:t> is uncaused, independent, absolute, one and eternal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GUNA-S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568891"/>
          </a:xfrm>
        </p:spPr>
        <p:txBody>
          <a:bodyPr/>
          <a:lstStyle/>
          <a:p>
            <a:r>
              <a:rPr lang="en-US" dirty="0" err="1" smtClean="0"/>
              <a:t>Prakrti</a:t>
            </a:r>
            <a:r>
              <a:rPr lang="en-US" dirty="0" smtClean="0"/>
              <a:t> is said to be the unity of three </a:t>
            </a:r>
            <a:r>
              <a:rPr lang="en-US" dirty="0" err="1" smtClean="0"/>
              <a:t>Gunas</a:t>
            </a:r>
            <a:endParaRPr lang="en-US" dirty="0" smtClean="0"/>
          </a:p>
          <a:p>
            <a:r>
              <a:rPr lang="en-US" dirty="0" smtClean="0"/>
              <a:t>They are </a:t>
            </a:r>
            <a:r>
              <a:rPr lang="en-US" dirty="0" err="1" smtClean="0"/>
              <a:t>Sttva</a:t>
            </a:r>
            <a:endParaRPr lang="en-US" dirty="0" smtClean="0"/>
          </a:p>
          <a:p>
            <a:r>
              <a:rPr lang="en-US" dirty="0" smtClean="0"/>
              <a:t>Rajas</a:t>
            </a:r>
          </a:p>
          <a:p>
            <a:r>
              <a:rPr lang="en-US" dirty="0" err="1" smtClean="0"/>
              <a:t>Tamas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dirty="0" err="1" smtClean="0"/>
              <a:t>Sttva</a:t>
            </a:r>
            <a:r>
              <a:rPr lang="en-US" dirty="0" smtClean="0"/>
              <a:t> literally means real or existent and is responsible for the manifestation of objects in consciousness. 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It is light and bright.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It produces pleasure.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RAJAS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Rajas, which literally means foulness, is the </a:t>
            </a:r>
            <a:r>
              <a:rPr lang="en-US" dirty="0" err="1" smtClean="0"/>
              <a:t>princple</a:t>
            </a:r>
            <a:r>
              <a:rPr lang="en-US" dirty="0" smtClean="0"/>
              <a:t> of motion. 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It produces pain.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Tamas</a:t>
            </a:r>
            <a:r>
              <a:rPr lang="en-US" dirty="0" smtClean="0"/>
              <a:t>, which literally means darkness, is the principle of inertia.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>
              <a:buNone/>
            </a:pPr>
            <a:r>
              <a:rPr lang="en-US" dirty="0" smtClean="0"/>
              <a:t>It produces indifference.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PROOFS FOR THE EXISTANCE OF PRAKRTI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Samkhya</a:t>
            </a:r>
            <a:r>
              <a:rPr lang="en-US" dirty="0" smtClean="0"/>
              <a:t> gives five proofs for the </a:t>
            </a:r>
            <a:r>
              <a:rPr lang="en-US" dirty="0" err="1" smtClean="0"/>
              <a:t>existance</a:t>
            </a:r>
            <a:r>
              <a:rPr lang="en-US" dirty="0" smtClean="0"/>
              <a:t> of </a:t>
            </a:r>
            <a:r>
              <a:rPr lang="en-US" dirty="0" err="1" smtClean="0"/>
              <a:t>Prakrti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BHEDANAM PARIMANAT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All individual things in this world are limited, dependent, conditional and finite.</a:t>
            </a:r>
          </a:p>
          <a:p>
            <a:pPr algn="ctr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3810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 algn="ctr">
              <a:buNone/>
            </a:pPr>
            <a:r>
              <a:rPr lang="en-US" dirty="0" smtClean="0"/>
              <a:t>Logically we have to proceed from the finite to the infinite, from the temporary to permanence.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And it is this infinite, unlimited,  eternal </a:t>
            </a:r>
            <a:r>
              <a:rPr lang="en-US" dirty="0" err="1" smtClean="0"/>
              <a:t>Prakrti</a:t>
            </a:r>
            <a:r>
              <a:rPr lang="en-US" dirty="0" smtClean="0"/>
              <a:t> which is the source of this Universe.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One of the oldest system of Indian Philosophy</a:t>
            </a:r>
          </a:p>
          <a:p>
            <a:r>
              <a:rPr lang="en-US" dirty="0" smtClean="0"/>
              <a:t>We find the references to the </a:t>
            </a:r>
            <a:r>
              <a:rPr lang="en-US" dirty="0" err="1" smtClean="0"/>
              <a:t>Samkhya</a:t>
            </a:r>
            <a:r>
              <a:rPr lang="en-US" dirty="0" smtClean="0"/>
              <a:t>-Yoga doctrines in some of the </a:t>
            </a:r>
            <a:r>
              <a:rPr lang="en-US" dirty="0" err="1" smtClean="0"/>
              <a:t>Upanisads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Chhandogya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Prashna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Gita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Smritis</a:t>
            </a:r>
            <a:r>
              <a:rPr lang="en-US" dirty="0" smtClean="0"/>
              <a:t> and </a:t>
            </a:r>
            <a:r>
              <a:rPr lang="en-US" dirty="0" err="1" smtClean="0"/>
              <a:t>Puranas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SAMANVAYAT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All worldly things possess certain common characteristics.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They are capable of producing pleasure, pain and indifference.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Hence there must be a common source from which all worldly things arise.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SHAKTITAH PRAVRTTESCHA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All effects arise from the activity of the potent cause.</a:t>
            </a:r>
          </a:p>
          <a:p>
            <a:pPr algn="ctr"/>
            <a:endParaRPr lang="en-US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The activity which generates evolution must be inherent in the world cause.  And this cause is </a:t>
            </a:r>
            <a:r>
              <a:rPr lang="en-US" dirty="0" err="1" smtClean="0"/>
              <a:t>Prakrti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KARANAKARYAVIBHAGAT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The effect differs from the cause and hence the limited effect cannot be regarded as its own cause.</a:t>
            </a:r>
          </a:p>
          <a:p>
            <a:pPr algn="ctr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The effect is the explicit and the cause is the implicit state of the same process.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The effect, therefore, point to a world-cause where they are potentially contained.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AVIBHAGAT VAISHVARUPYASYA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The unity of the Universe points to a single cause.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And this cause is </a:t>
            </a:r>
            <a:r>
              <a:rPr lang="en-US" dirty="0" err="1" smtClean="0"/>
              <a:t>Prakrti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PRAKRTI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Samkhya</a:t>
            </a:r>
            <a:r>
              <a:rPr lang="en-US" dirty="0" smtClean="0"/>
              <a:t> maintains a clear-cut dualism between </a:t>
            </a:r>
            <a:r>
              <a:rPr lang="en-US" dirty="0" err="1" smtClean="0"/>
              <a:t>prakrti</a:t>
            </a:r>
            <a:r>
              <a:rPr lang="en-US" dirty="0" smtClean="0"/>
              <a:t> and </a:t>
            </a:r>
            <a:r>
              <a:rPr lang="en-US" dirty="0" err="1" smtClean="0"/>
              <a:t>purusa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3048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pPr lvl="8"/>
            <a:endParaRPr lang="en-US" i="1" dirty="0" smtClean="0"/>
          </a:p>
          <a:p>
            <a:pPr lvl="8"/>
            <a:r>
              <a:rPr lang="en-US" dirty="0" smtClean="0"/>
              <a:t>Prof </a:t>
            </a:r>
            <a:r>
              <a:rPr lang="en-US" dirty="0" err="1" smtClean="0"/>
              <a:t>Barun</a:t>
            </a:r>
            <a:r>
              <a:rPr lang="en-US" dirty="0" smtClean="0"/>
              <a:t> Ball</a:t>
            </a:r>
            <a:endParaRPr lang="en-US" dirty="0"/>
          </a:p>
        </p:txBody>
      </p:sp>
      <p:pic>
        <p:nvPicPr>
          <p:cNvPr id="4" name="Picture 2" descr="C:\Users\pholo\Documents\the 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"/>
            <a:ext cx="8534400" cy="6324600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3048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4038600" y="1143000"/>
            <a:ext cx="4191000" cy="566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8"/>
            <a:r>
              <a:rPr lang="en-US" sz="4400" i="1" dirty="0" smtClean="0"/>
              <a:t>Thank You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Further maintains the plurality of </a:t>
            </a:r>
            <a:r>
              <a:rPr lang="en-US" dirty="0" err="1" smtClean="0"/>
              <a:t>purusa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silent on God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Root-Cause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Prakrti</a:t>
            </a:r>
            <a:r>
              <a:rPr lang="en-US" dirty="0" smtClean="0"/>
              <a:t> as the root-cause of the world of objects</a:t>
            </a:r>
          </a:p>
          <a:p>
            <a:r>
              <a:rPr lang="en-US" dirty="0" smtClean="0"/>
              <a:t>It is uncaused cause</a:t>
            </a:r>
          </a:p>
          <a:p>
            <a:r>
              <a:rPr lang="en-US" dirty="0" smtClean="0"/>
              <a:t>As infinite regress has to be avoided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3048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PRADHANA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Prakrti</a:t>
            </a:r>
            <a:r>
              <a:rPr lang="en-US" dirty="0" smtClean="0"/>
              <a:t> is the first principle of this Universe it is called </a:t>
            </a:r>
            <a:r>
              <a:rPr lang="en-US" dirty="0" err="1" smtClean="0"/>
              <a:t>Pradhana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AVYAKTA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the </a:t>
            </a:r>
            <a:r>
              <a:rPr lang="en-US" dirty="0" err="1" smtClean="0"/>
              <a:t>unmanifested</a:t>
            </a:r>
            <a:r>
              <a:rPr lang="en-US" dirty="0" smtClean="0"/>
              <a:t> state of all effects, it is known as </a:t>
            </a:r>
            <a:r>
              <a:rPr lang="en-US" dirty="0" err="1" smtClean="0"/>
              <a:t>Avyakta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the unintelligent and unconscious principle it is called </a:t>
            </a:r>
            <a:r>
              <a:rPr lang="en-US" dirty="0" err="1" smtClean="0"/>
              <a:t>Jada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105</TotalTime>
  <Words>428</Words>
  <Application>Microsoft Office PowerPoint</Application>
  <PresentationFormat>On-screen Show (4:3)</PresentationFormat>
  <Paragraphs>100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Technic</vt:lpstr>
      <vt:lpstr>PHILOSOPHY OF  Sâṁkhya    </vt:lpstr>
      <vt:lpstr>Slide 2</vt:lpstr>
      <vt:lpstr>PRAKRTI</vt:lpstr>
      <vt:lpstr>Slide 4</vt:lpstr>
      <vt:lpstr>Slide 5</vt:lpstr>
      <vt:lpstr>Root-Cause</vt:lpstr>
      <vt:lpstr>PRADHANA</vt:lpstr>
      <vt:lpstr>AVYAKTA</vt:lpstr>
      <vt:lpstr>JADA</vt:lpstr>
      <vt:lpstr>SHAKTI</vt:lpstr>
      <vt:lpstr>Slide 11</vt:lpstr>
      <vt:lpstr>GUNA-S</vt:lpstr>
      <vt:lpstr>STTVA</vt:lpstr>
      <vt:lpstr>RAJAS</vt:lpstr>
      <vt:lpstr>TAMAS</vt:lpstr>
      <vt:lpstr>PROOFS FOR THE EXISTANCE OF PRAKRTI</vt:lpstr>
      <vt:lpstr>BHEDANAM PARIMANAT</vt:lpstr>
      <vt:lpstr>Slide 18</vt:lpstr>
      <vt:lpstr>Slide 19</vt:lpstr>
      <vt:lpstr>SAMANVAYAT</vt:lpstr>
      <vt:lpstr>Slide 21</vt:lpstr>
      <vt:lpstr>Slide 22</vt:lpstr>
      <vt:lpstr>SHAKTITAH PRAVRTTESCHA</vt:lpstr>
      <vt:lpstr>Slide 24</vt:lpstr>
      <vt:lpstr>KARANAKARYAVIBHAGAT</vt:lpstr>
      <vt:lpstr>Slide 26</vt:lpstr>
      <vt:lpstr>Slide 27</vt:lpstr>
      <vt:lpstr> AVIBHAGAT VAISHVARUPYASYA</vt:lpstr>
      <vt:lpstr>Slide 29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PHILOSOPHY OF  Sâṁkhya    </dc:title>
  <dc:creator>pholo</dc:creator>
  <cp:lastModifiedBy>pholo</cp:lastModifiedBy>
  <cp:revision>16</cp:revision>
  <dcterms:created xsi:type="dcterms:W3CDTF">2018-03-12T07:25:22Z</dcterms:created>
  <dcterms:modified xsi:type="dcterms:W3CDTF">2022-12-17T07:41:49Z</dcterms:modified>
</cp:coreProperties>
</file>